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E04D7-7E15-4B5B-9263-CFEE3A82B295}" v="1100" dt="2021-04-15T10:03:01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12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zmijewska" userId="S::e.zmijewska@szkolaserock.onmicrosoft.com::03d956d5-b6f2-4aa9-a2a6-d2a467b44f29" providerId="AD" clId="Web-{5A9E04D7-7E15-4B5B-9263-CFEE3A82B295}"/>
    <pc:docChg chg="modSld">
      <pc:chgData name="e.zmijewska" userId="S::e.zmijewska@szkolaserock.onmicrosoft.com::03d956d5-b6f2-4aa9-a2a6-d2a467b44f29" providerId="AD" clId="Web-{5A9E04D7-7E15-4B5B-9263-CFEE3A82B295}" dt="2021-04-15T10:03:01.801" v="571" actId="20577"/>
      <pc:docMkLst>
        <pc:docMk/>
      </pc:docMkLst>
      <pc:sldChg chg="modSp">
        <pc:chgData name="e.zmijewska" userId="S::e.zmijewska@szkolaserock.onmicrosoft.com::03d956d5-b6f2-4aa9-a2a6-d2a467b44f29" providerId="AD" clId="Web-{5A9E04D7-7E15-4B5B-9263-CFEE3A82B295}" dt="2021-04-15T09:49:33.036" v="155" actId="20577"/>
        <pc:sldMkLst>
          <pc:docMk/>
          <pc:sldMk cId="1831184037" sldId="257"/>
        </pc:sldMkLst>
        <pc:spChg chg="mod">
          <ac:chgData name="e.zmijewska" userId="S::e.zmijewska@szkolaserock.onmicrosoft.com::03d956d5-b6f2-4aa9-a2a6-d2a467b44f29" providerId="AD" clId="Web-{5A9E04D7-7E15-4B5B-9263-CFEE3A82B295}" dt="2021-04-15T09:49:33.036" v="155" actId="20577"/>
          <ac:spMkLst>
            <pc:docMk/>
            <pc:sldMk cId="1831184037" sldId="257"/>
            <ac:spMk id="3" creationId="{E35C491E-95DD-44C3-919A-781D78DA57AE}"/>
          </ac:spMkLst>
        </pc:spChg>
      </pc:sldChg>
      <pc:sldChg chg="modSp">
        <pc:chgData name="e.zmijewska" userId="S::e.zmijewska@szkolaserock.onmicrosoft.com::03d956d5-b6f2-4aa9-a2a6-d2a467b44f29" providerId="AD" clId="Web-{5A9E04D7-7E15-4B5B-9263-CFEE3A82B295}" dt="2021-04-15T09:51:53.460" v="196" actId="20577"/>
        <pc:sldMkLst>
          <pc:docMk/>
          <pc:sldMk cId="46537269" sldId="258"/>
        </pc:sldMkLst>
        <pc:spChg chg="mod">
          <ac:chgData name="e.zmijewska" userId="S::e.zmijewska@szkolaserock.onmicrosoft.com::03d956d5-b6f2-4aa9-a2a6-d2a467b44f29" providerId="AD" clId="Web-{5A9E04D7-7E15-4B5B-9263-CFEE3A82B295}" dt="2021-04-15T09:51:53.460" v="196" actId="20577"/>
          <ac:spMkLst>
            <pc:docMk/>
            <pc:sldMk cId="46537269" sldId="258"/>
            <ac:spMk id="2" creationId="{E7E38721-CEC8-4088-B723-4A97418B7664}"/>
          </ac:spMkLst>
        </pc:spChg>
      </pc:sldChg>
      <pc:sldChg chg="modSp">
        <pc:chgData name="e.zmijewska" userId="S::e.zmijewska@szkolaserock.onmicrosoft.com::03d956d5-b6f2-4aa9-a2a6-d2a467b44f29" providerId="AD" clId="Web-{5A9E04D7-7E15-4B5B-9263-CFEE3A82B295}" dt="2021-04-15T09:52:22.492" v="208" actId="20577"/>
        <pc:sldMkLst>
          <pc:docMk/>
          <pc:sldMk cId="2359761287" sldId="259"/>
        </pc:sldMkLst>
        <pc:spChg chg="mod">
          <ac:chgData name="e.zmijewska" userId="S::e.zmijewska@szkolaserock.onmicrosoft.com::03d956d5-b6f2-4aa9-a2a6-d2a467b44f29" providerId="AD" clId="Web-{5A9E04D7-7E15-4B5B-9263-CFEE3A82B295}" dt="2021-04-15T09:52:22.492" v="208" actId="20577"/>
          <ac:spMkLst>
            <pc:docMk/>
            <pc:sldMk cId="2359761287" sldId="259"/>
            <ac:spMk id="2" creationId="{3B4C74C0-C2D1-476F-974B-8B0B2F4B00BD}"/>
          </ac:spMkLst>
        </pc:spChg>
      </pc:sldChg>
      <pc:sldChg chg="modSp">
        <pc:chgData name="e.zmijewska" userId="S::e.zmijewska@szkolaserock.onmicrosoft.com::03d956d5-b6f2-4aa9-a2a6-d2a467b44f29" providerId="AD" clId="Web-{5A9E04D7-7E15-4B5B-9263-CFEE3A82B295}" dt="2021-04-15T09:55:28.714" v="282" actId="20577"/>
        <pc:sldMkLst>
          <pc:docMk/>
          <pc:sldMk cId="3341855731" sldId="260"/>
        </pc:sldMkLst>
        <pc:spChg chg="mod">
          <ac:chgData name="e.zmijewska" userId="S::e.zmijewska@szkolaserock.onmicrosoft.com::03d956d5-b6f2-4aa9-a2a6-d2a467b44f29" providerId="AD" clId="Web-{5A9E04D7-7E15-4B5B-9263-CFEE3A82B295}" dt="2021-04-15T09:55:28.714" v="282" actId="20577"/>
          <ac:spMkLst>
            <pc:docMk/>
            <pc:sldMk cId="3341855731" sldId="260"/>
            <ac:spMk id="8" creationId="{468FCF7A-73E8-4077-896C-7C0CB93EC0F5}"/>
          </ac:spMkLst>
        </pc:spChg>
      </pc:sldChg>
      <pc:sldChg chg="modSp">
        <pc:chgData name="e.zmijewska" userId="S::e.zmijewska@szkolaserock.onmicrosoft.com::03d956d5-b6f2-4aa9-a2a6-d2a467b44f29" providerId="AD" clId="Web-{5A9E04D7-7E15-4B5B-9263-CFEE3A82B295}" dt="2021-04-15T09:56:23.981" v="300" actId="20577"/>
        <pc:sldMkLst>
          <pc:docMk/>
          <pc:sldMk cId="3259510779" sldId="261"/>
        </pc:sldMkLst>
        <pc:spChg chg="mod">
          <ac:chgData name="e.zmijewska" userId="S::e.zmijewska@szkolaserock.onmicrosoft.com::03d956d5-b6f2-4aa9-a2a6-d2a467b44f29" providerId="AD" clId="Web-{5A9E04D7-7E15-4B5B-9263-CFEE3A82B295}" dt="2021-04-15T09:56:23.981" v="300" actId="20577"/>
          <ac:spMkLst>
            <pc:docMk/>
            <pc:sldMk cId="3259510779" sldId="261"/>
            <ac:spMk id="3" creationId="{3B8EA4D8-FE69-48D6-9D95-A96EAD61BCE2}"/>
          </ac:spMkLst>
        </pc:spChg>
      </pc:sldChg>
      <pc:sldChg chg="modSp">
        <pc:chgData name="e.zmijewska" userId="S::e.zmijewska@szkolaserock.onmicrosoft.com::03d956d5-b6f2-4aa9-a2a6-d2a467b44f29" providerId="AD" clId="Web-{5A9E04D7-7E15-4B5B-9263-CFEE3A82B295}" dt="2021-04-15T09:58:17.889" v="394" actId="20577"/>
        <pc:sldMkLst>
          <pc:docMk/>
          <pc:sldMk cId="2590484449" sldId="262"/>
        </pc:sldMkLst>
        <pc:spChg chg="mod">
          <ac:chgData name="e.zmijewska" userId="S::e.zmijewska@szkolaserock.onmicrosoft.com::03d956d5-b6f2-4aa9-a2a6-d2a467b44f29" providerId="AD" clId="Web-{5A9E04D7-7E15-4B5B-9263-CFEE3A82B295}" dt="2021-04-15T09:58:17.889" v="394" actId="20577"/>
          <ac:spMkLst>
            <pc:docMk/>
            <pc:sldMk cId="2590484449" sldId="262"/>
            <ac:spMk id="8" creationId="{48932B88-5A05-47DB-B9D0-80C508F273F2}"/>
          </ac:spMkLst>
        </pc:spChg>
      </pc:sldChg>
      <pc:sldChg chg="modSp">
        <pc:chgData name="e.zmijewska" userId="S::e.zmijewska@szkolaserock.onmicrosoft.com::03d956d5-b6f2-4aa9-a2a6-d2a467b44f29" providerId="AD" clId="Web-{5A9E04D7-7E15-4B5B-9263-CFEE3A82B295}" dt="2021-04-15T10:02:18.020" v="565" actId="20577"/>
        <pc:sldMkLst>
          <pc:docMk/>
          <pc:sldMk cId="3855604744" sldId="263"/>
        </pc:sldMkLst>
        <pc:spChg chg="mod">
          <ac:chgData name="e.zmijewska" userId="S::e.zmijewska@szkolaserock.onmicrosoft.com::03d956d5-b6f2-4aa9-a2a6-d2a467b44f29" providerId="AD" clId="Web-{5A9E04D7-7E15-4B5B-9263-CFEE3A82B295}" dt="2021-04-15T10:02:18.020" v="565" actId="20577"/>
          <ac:spMkLst>
            <pc:docMk/>
            <pc:sldMk cId="3855604744" sldId="263"/>
            <ac:spMk id="9" creationId="{4803B7BC-7505-4FF5-B279-184D01B02518}"/>
          </ac:spMkLst>
        </pc:spChg>
      </pc:sldChg>
      <pc:sldChg chg="modSp">
        <pc:chgData name="e.zmijewska" userId="S::e.zmijewska@szkolaserock.onmicrosoft.com::03d956d5-b6f2-4aa9-a2a6-d2a467b44f29" providerId="AD" clId="Web-{5A9E04D7-7E15-4B5B-9263-CFEE3A82B295}" dt="2021-04-15T10:03:01.801" v="571" actId="20577"/>
        <pc:sldMkLst>
          <pc:docMk/>
          <pc:sldMk cId="2654564215" sldId="267"/>
        </pc:sldMkLst>
        <pc:spChg chg="mod">
          <ac:chgData name="e.zmijewska" userId="S::e.zmijewska@szkolaserock.onmicrosoft.com::03d956d5-b6f2-4aa9-a2a6-d2a467b44f29" providerId="AD" clId="Web-{5A9E04D7-7E15-4B5B-9263-CFEE3A82B295}" dt="2021-04-15T10:03:01.801" v="571" actId="20577"/>
          <ac:spMkLst>
            <pc:docMk/>
            <pc:sldMk cId="2654564215" sldId="267"/>
            <ac:spMk id="2" creationId="{54BD9FDD-658C-46A0-AA91-AAA83C0CCF5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225B7A-A3EC-4C6E-A3F8-E49E3FC54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8542F1A-E53B-42BD-8AC0-9224DE109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F1F1032-A510-4BD7-8614-505E076C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1A8C1B0-AAAE-457D-8D48-49FBC4CF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CAB93A8-39F6-4975-A6F3-56835408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49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BDEFA7-8739-476D-9A16-2FEF025D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6152609-FFD2-43BF-8C82-CFEC7880C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F9D2B5D-50DE-4D0E-ACAD-1CF4FF27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D37F4C1-F4F0-4CA5-BE21-52636462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CD02BA8-299C-444C-85D7-EBF8272F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6A1048C-55D6-4B18-AA84-DE642D779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4004DA0-C237-4CC0-A845-D429FA5FF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5C93ABF-6124-4FEF-807D-7706EB0D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30251C4-9963-411F-AE9C-9EF98AAC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C4EEDE2-1A4A-4535-B552-9A862E2E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91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B59FD9A-6932-408D-883A-69B09513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50FF59C-0701-4029-BFA0-4F881C913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5586CE7-1311-40A0-BFCE-A73FA7B9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67F01E-BE03-4A07-9538-FA3D36F0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F2E1968-10FC-4954-8FC0-D619C304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03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67A244-C1BA-4A44-911E-484B797B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F99A57B-372B-4B49-BC44-9C868621A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028E078-D4EB-4549-8F7A-B16CAE99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DA5D96D-CAD2-4B19-84A4-04AD2404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33ABB42-F8E4-419E-84E4-BAC677DD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24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115013-8F9F-411B-A927-0DDBB9E1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6AD76A3-C0F1-4B9F-8B05-23F7653A5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05034B5-B07C-475B-B237-CE8CCE587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0CF9041-AAC1-47DC-86CB-86537650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3E406FF-C99D-453E-A981-C3885FAF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AE7AB3B-F699-43C4-831C-4B8B861B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20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C496AE-C303-48DD-8199-BA35BEA3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6466F31-1D4C-4495-A0BF-7E7B63DBF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B3C631A8-101C-4728-9C1D-B5556EEB8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6A0DF87F-87D8-4DB4-8893-66725DB6C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6B6B3C83-DB22-44EB-BAD2-FA2A8C46D7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9B54E8C-F554-4B6D-9C2A-3A4D80A9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137EBD2D-7935-4A12-AC18-6B598D7A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71BCF967-2462-471F-8B82-0BE18DC9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29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C1B3758-5559-4E7F-94F6-09873E42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CFC3E8F-B97F-4B0E-BE8B-EBF9BF3EC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B2E479D6-23DF-496F-8892-3B64884A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ADA35CF0-564B-431F-BA93-C0C16796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70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B0CF534-61F2-4B3D-A92E-3610D21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8F84A70F-D358-44CB-963D-4CAB8DE7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20744CD-54AC-48AE-AB39-3F7AC174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95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FBA7D5-436C-4390-AB04-46017699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6AD301D-22C3-4CF1-ADC5-BCD477D83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C7ED136-95BD-409C-BCD9-17FDEBBCD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F2E036B-3B2D-4861-BA34-957D110B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E00063D-05C7-48AE-9B26-D758D1AC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530FA66A-117A-4EA5-BBC6-63280B09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69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0DF446-C289-4F41-A947-D359D90E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0EDB0834-0DFB-40FB-AFF5-CE4F50257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D70E92E-2897-4F34-89FC-771E4D383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0B7E6B1-3140-406F-BA68-FA4D8C6B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92157A9-4A97-4A42-ADD3-F3139E70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062D950A-3450-4A89-A2A8-7344B30C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73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A67A8725-9098-462B-9FD5-C00B0C9B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47C0A61-FE2F-4CA7-9EF6-A7AB69CA2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1DF97D1-0C9E-4A09-91D6-FB6D5F649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1333E-AA06-462C-8E15-16DB74315D56}" type="datetimeFigureOut">
              <a:rPr lang="pl-PL" smtClean="0"/>
              <a:pPr/>
              <a:t>2021-04-20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F234214-41C5-48DA-B7D8-BE471B55C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70C0C12-413C-4D90-8F81-3DD1F8CC1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7A42E-BD4C-470C-BBB5-11D178EDE98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0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drzewo, trawa, dom, zewnętrzne&#10;&#10;Opis wygenerowany automatycznie">
            <a:extLst>
              <a:ext uri="{FF2B5EF4-FFF2-40B4-BE49-F238E27FC236}">
                <a16:creationId xmlns:a16="http://schemas.microsoft.com/office/drawing/2014/main" xmlns="" id="{3756E1E2-6D84-41CA-A106-D7347589A0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6" t="8452" r="1900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E4E36B-F7C6-48D3-9EED-10A365A41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446" y="446048"/>
            <a:ext cx="5303520" cy="3956135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anchor="b">
            <a:noAutofit/>
          </a:bodyPr>
          <a:lstStyle/>
          <a:p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Ostatni </a:t>
            </a: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zajazd na Litwie</a:t>
            </a:r>
            <a:b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„Pan Tadeusz”</a:t>
            </a:r>
            <a:b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zaprasza </a:t>
            </a: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na</a:t>
            </a:r>
            <a:b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weekend</a:t>
            </a:r>
            <a:endParaRPr lang="pl-P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4E51B33-E7F2-4343-86C6-160D7A474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 err="1"/>
              <a:t>Soplicowo</a:t>
            </a:r>
            <a:r>
              <a:rPr lang="pl-PL" sz="2000" b="1" dirty="0"/>
              <a:t>, ul. Horeszki 15</a:t>
            </a:r>
          </a:p>
          <a:p>
            <a:pPr algn="l"/>
            <a:r>
              <a:rPr lang="pl-PL" sz="2000" b="1" dirty="0"/>
              <a:t>Rezerwacje pod numerem</a:t>
            </a:r>
          </a:p>
          <a:p>
            <a:pPr algn="l"/>
            <a:r>
              <a:rPr lang="pl-PL" sz="2000" b="1" dirty="0"/>
              <a:t>+48 457 897 043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26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5B546656-FDC4-474A-B8D1-2B3E70E00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C84C64-A853-4E77-86DA-643930DA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9" y="866775"/>
            <a:ext cx="3647375" cy="54673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1400" b="1" i="0" dirty="0">
                <a:solidFill>
                  <a:srgbClr val="000000"/>
                </a:solidFill>
                <a:effectLst/>
                <a:latin typeface="Helvetica Neue"/>
              </a:rPr>
              <a:t>WETY - (desery)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Arbuz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Winogrona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</a:t>
            </a:r>
            <a:r>
              <a:rPr lang="pl-PL" sz="1400" b="0" i="0" dirty="0" err="1">
                <a:solidFill>
                  <a:srgbClr val="000000"/>
                </a:solidFill>
                <a:effectLst/>
                <a:latin typeface="Helvetica Neue"/>
              </a:rPr>
              <a:t>Brunele</a:t>
            </a: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 - śliwki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Legumina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</a:t>
            </a:r>
            <a:r>
              <a:rPr lang="pl-PL" sz="1400" b="0" i="0" dirty="0" err="1">
                <a:solidFill>
                  <a:srgbClr val="000000"/>
                </a:solidFill>
                <a:effectLst/>
                <a:latin typeface="Helvetica Neue"/>
              </a:rPr>
              <a:t>Blemas</a:t>
            </a: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 - galaretka migdałowa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b="1" i="0" dirty="0">
                <a:solidFill>
                  <a:srgbClr val="000000"/>
                </a:solidFill>
                <a:effectLst/>
                <a:latin typeface="Helvetica Neue"/>
              </a:rPr>
              <a:t>NAPOJE: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Herbata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Kawa + śmietana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Mleko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Miód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Kompoty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b="1" i="0" dirty="0">
                <a:solidFill>
                  <a:srgbClr val="000000"/>
                </a:solidFill>
                <a:effectLst/>
                <a:latin typeface="Helvetica Neue"/>
              </a:rPr>
              <a:t>NAPOJE </a:t>
            </a:r>
            <a:r>
              <a:rPr lang="pl-PL" sz="1400" b="1" i="0" dirty="0" smtClean="0">
                <a:solidFill>
                  <a:srgbClr val="000000"/>
                </a:solidFill>
                <a:effectLst/>
                <a:latin typeface="Helvetica Neue"/>
              </a:rPr>
              <a:t> ALKOHOLOWE</a:t>
            </a:r>
            <a:r>
              <a:rPr lang="pl-PL" sz="1400" b="1" i="0" dirty="0">
                <a:solidFill>
                  <a:srgbClr val="000000"/>
                </a:solidFill>
                <a:effectLst/>
                <a:latin typeface="Helvetica Neue"/>
              </a:rPr>
              <a:t>: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"Węgrzyn" - wino węgierskie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"Malaga" - wino hiszpańskie (deserowe)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"Lipiec" - miód lipowy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"Dębniak" - miód pitny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"Bernardynka" - nalewka ziołowa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Wódka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"Gold </a:t>
            </a:r>
            <a:r>
              <a:rPr lang="pl-PL" sz="1400" b="0" i="0" dirty="0" err="1">
                <a:solidFill>
                  <a:srgbClr val="000000"/>
                </a:solidFill>
                <a:effectLst/>
                <a:latin typeface="Helvetica Neue"/>
              </a:rPr>
              <a:t>wasser</a:t>
            </a: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" - wódka gdańska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Szampan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Tokaj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Ponch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Piwo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b="0" i="0" dirty="0">
                <a:solidFill>
                  <a:srgbClr val="000000"/>
                </a:solidFill>
                <a:effectLst/>
                <a:latin typeface="Helvetica Neue"/>
              </a:rPr>
              <a:t>- Gorące bielone śmietaną piwo z twarogiem</a:t>
            </a:r>
            <a:endParaRPr lang="en-US" sz="1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14A821F-8663-46BA-8CC0-D4C44F639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az 8" descr="Obraz zawierający żywność, talerz, posiłek&#10;&#10;Opis wygenerowany automatycznie">
            <a:extLst>
              <a:ext uri="{FF2B5EF4-FFF2-40B4-BE49-F238E27FC236}">
                <a16:creationId xmlns:a16="http://schemas.microsoft.com/office/drawing/2014/main" xmlns="" id="{79684BDD-CD3A-4188-B0B3-86AFB797D2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2" r="24436" b="-2"/>
          <a:stretch/>
        </p:blipFill>
        <p:spPr>
          <a:xfrm>
            <a:off x="4197472" y="10"/>
            <a:ext cx="3547146" cy="41360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9172" y="4177748"/>
            <a:ext cx="332539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 descr="Obraz zawierający kubek, żywność, deser, lód&#10;&#10;Opis wygenerowany automatycznie">
            <a:extLst>
              <a:ext uri="{FF2B5EF4-FFF2-40B4-BE49-F238E27FC236}">
                <a16:creationId xmlns:a16="http://schemas.microsoft.com/office/drawing/2014/main" xmlns="" id="{69B0ADA4-EDAF-4C2C-B52B-634870D22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" b="-3"/>
          <a:stretch/>
        </p:blipFill>
        <p:spPr>
          <a:xfrm>
            <a:off x="4197471" y="4241540"/>
            <a:ext cx="3547146" cy="2616461"/>
          </a:xfrm>
          <a:prstGeom prst="rect">
            <a:avLst/>
          </a:prstGeom>
        </p:spPr>
      </p:pic>
      <p:pic>
        <p:nvPicPr>
          <p:cNvPr id="5" name="Symbol zastępczy zawartości 4" descr="Obraz zawierający tort, czekolada, żywność, część&#10;&#10;Opis wygenerowany automatycznie">
            <a:extLst>
              <a:ext uri="{FF2B5EF4-FFF2-40B4-BE49-F238E27FC236}">
                <a16:creationId xmlns:a16="http://schemas.microsoft.com/office/drawing/2014/main" xmlns="" id="{00B04599-E77B-42D7-927D-92D73B9ED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1" r="27134"/>
          <a:stretch/>
        </p:blipFill>
        <p:spPr>
          <a:xfrm>
            <a:off x="7862727" y="10"/>
            <a:ext cx="43292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4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Rectangle">
            <a:extLst>
              <a:ext uri="{FF2B5EF4-FFF2-40B4-BE49-F238E27FC236}">
                <a16:creationId xmlns:a16="http://schemas.microsoft.com/office/drawing/2014/main" xmlns="" id="{D5997EA8-5EFC-40CD-A85F-C3C3BC5F9E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drzewo, trawa, dom, zewnętrzne&#10;&#10;Opis wygenerowany automatycznie">
            <a:extLst>
              <a:ext uri="{FF2B5EF4-FFF2-40B4-BE49-F238E27FC236}">
                <a16:creationId xmlns:a16="http://schemas.microsoft.com/office/drawing/2014/main" xmlns="" id="{1B99D288-27E6-417C-B51E-35A515BAF2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664"/>
          <a:stretch/>
        </p:blipFill>
        <p:spPr>
          <a:xfrm>
            <a:off x="0" y="-295266"/>
            <a:ext cx="12191979" cy="71532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CF6A1EC-BD15-42D9-A339-A3970CF7C6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A98F3F-DA22-49AC-859F-DFC88D25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8848"/>
            <a:ext cx="2607564" cy="1536192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CENNIK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720C27D-5C39-492B-BD68-C220C0F83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4F3394A-A959-460A-ACF9-5FA682C76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6DB95C4-165B-40DD-A9F4-2B551BE88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362451"/>
            <a:ext cx="6061022" cy="2225714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pl-PL" sz="2000" dirty="0">
                <a:solidFill>
                  <a:srgbClr val="993366"/>
                </a:solidFill>
                <a:latin typeface="Comic Sans MS" pitchFamily="66"/>
              </a:rPr>
              <a:t>Pobyt weekendowy w naszym ośrodku wynosi 300 zł od osoby dorosłej</a:t>
            </a:r>
          </a:p>
          <a:p>
            <a:pPr marL="0" lvl="0" indent="0" algn="ctr">
              <a:buNone/>
            </a:pPr>
            <a:r>
              <a:rPr lang="pl-PL" sz="2000" dirty="0">
                <a:solidFill>
                  <a:srgbClr val="993366"/>
                </a:solidFill>
                <a:latin typeface="Comic Sans MS" pitchFamily="66"/>
              </a:rPr>
              <a:t>Dzieci od lat 7 do 12 płacą połowę tej kwoty, natomiast dzieci do lat 6 mają pobyt gratis!</a:t>
            </a:r>
          </a:p>
          <a:p>
            <a:pPr marL="0" lvl="0" indent="0" algn="ctr">
              <a:buNone/>
            </a:pPr>
            <a:r>
              <a:rPr lang="pl-PL" sz="2000" dirty="0">
                <a:solidFill>
                  <a:srgbClr val="993366"/>
                </a:solidFill>
                <a:latin typeface="Comic Sans MS" pitchFamily="66"/>
              </a:rPr>
              <a:t>W cenie są 3 posiłki dziennie, </a:t>
            </a:r>
            <a:r>
              <a:rPr lang="pl-PL" sz="2000">
                <a:solidFill>
                  <a:srgbClr val="993366"/>
                </a:solidFill>
                <a:latin typeface="Comic Sans MS" pitchFamily="66"/>
              </a:rPr>
              <a:t>wymienione </a:t>
            </a:r>
            <a:r>
              <a:rPr lang="pl-PL" sz="2000" smtClean="0">
                <a:solidFill>
                  <a:srgbClr val="993366"/>
                </a:solidFill>
                <a:latin typeface="Comic Sans MS" pitchFamily="66"/>
              </a:rPr>
              <a:t>atrakcje, </a:t>
            </a:r>
            <a:r>
              <a:rPr lang="pl-PL" sz="2000" dirty="0">
                <a:solidFill>
                  <a:srgbClr val="993366"/>
                </a:solidFill>
                <a:latin typeface="Comic Sans MS" pitchFamily="66"/>
              </a:rPr>
              <a:t>a także miejsce parkingowe.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340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xmlns="" id="{5D745267-269D-4693-9039-3C9849D0F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xmlns="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BD9FDD-658C-46A0-AA91-AAA83C0C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764423"/>
            <a:ext cx="4817745" cy="10127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15900" indent="-215900" algn="ctr" hangingPunct="0"/>
            <a:r>
              <a:rPr lang="pl-PL" sz="2800" b="1" i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ucida Sans Unicode" pitchFamily="2"/>
                <a:cs typeface="Tahoma"/>
              </a:rPr>
              <a:t>Mamy nadzieję, że </a:t>
            </a:r>
            <a:r>
              <a:rPr lang="pl-PL" sz="2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ucida Sans Unicode" pitchFamily="2"/>
                <a:cs typeface="Tahoma"/>
              </a:rPr>
              <a:t>nasza oferta</a:t>
            </a:r>
            <a:r>
              <a:rPr lang="pl-PL" sz="2800" b="1" i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ucida Sans Unicode" pitchFamily="2"/>
                <a:cs typeface="Tahoma"/>
              </a:rPr>
              <a:t> spełnia </a:t>
            </a:r>
            <a:r>
              <a:rPr lang="pl-PL" sz="2800" b="1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ucida Sans Unicode" pitchFamily="2"/>
                <a:cs typeface="Tahoma"/>
              </a:rPr>
              <a:t>państwa oczekiwania.</a:t>
            </a:r>
            <a:r>
              <a:rPr lang="pl-PL" sz="2800" b="1" i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ucida Sans Unicode" pitchFamily="2"/>
                <a:cs typeface="Tahoma" pitchFamily="2"/>
              </a:rPr>
              <a:t/>
            </a:r>
            <a:br>
              <a:rPr lang="pl-PL" sz="2800" b="1" i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Lucida Sans Unicode" pitchFamily="2"/>
                <a:cs typeface="Tahoma" pitchFamily="2"/>
              </a:rPr>
            </a:br>
            <a:endParaRPr lang="en-US" sz="2800" kern="1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58241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 descr="Obraz zawierający różowy, materiał, zupa&#10;&#10;Opis wygenerowany automatycznie">
            <a:extLst>
              <a:ext uri="{FF2B5EF4-FFF2-40B4-BE49-F238E27FC236}">
                <a16:creationId xmlns:a16="http://schemas.microsoft.com/office/drawing/2014/main" xmlns="" id="{4A422C79-8F3B-4609-A9FB-CC03B0B05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r="16886" b="2"/>
          <a:stretch/>
        </p:blipFill>
        <p:spPr>
          <a:xfrm>
            <a:off x="320040" y="2091095"/>
            <a:ext cx="3703320" cy="4160520"/>
          </a:xfrm>
          <a:prstGeom prst="rect">
            <a:avLst/>
          </a:prstGeom>
        </p:spPr>
      </p:pic>
      <p:pic>
        <p:nvPicPr>
          <p:cNvPr id="8" name="Pusty obiekt graficzny16" descr="Obraz zawierający drzewo, zewnętrzne, woda, rzeka&#10;&#10;Opis wygenerowany automatycznie">
            <a:extLst>
              <a:ext uri="{FF2B5EF4-FFF2-40B4-BE49-F238E27FC236}">
                <a16:creationId xmlns:a16="http://schemas.microsoft.com/office/drawing/2014/main" xmlns="" id="{22E54BB9-3BA5-4CEF-B2F7-F065A1CBF9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460" r="22499" b="4"/>
          <a:stretch/>
        </p:blipFill>
        <p:spPr>
          <a:xfrm>
            <a:off x="4244340" y="2086081"/>
            <a:ext cx="3703320" cy="4160520"/>
          </a:xfrm>
          <a:prstGeom prst="rect">
            <a:avLst/>
          </a:prstGeom>
          <a:noFill/>
        </p:spPr>
      </p:pic>
      <p:pic>
        <p:nvPicPr>
          <p:cNvPr id="5" name="Symbol zastępczy zawartości 4" descr="Obraz zawierający drzewo, trawa, dom, zewnętrzne&#10;&#10;Opis wygenerowany automatycznie">
            <a:extLst>
              <a:ext uri="{FF2B5EF4-FFF2-40B4-BE49-F238E27FC236}">
                <a16:creationId xmlns:a16="http://schemas.microsoft.com/office/drawing/2014/main" xmlns="" id="{F314B1F7-BAD4-488E-9B19-1069798E7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7" r="16713" b="-2"/>
          <a:stretch/>
        </p:blipFill>
        <p:spPr>
          <a:xfrm>
            <a:off x="8165592" y="2086081"/>
            <a:ext cx="3703320" cy="416052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974618D-9DED-4E71-A378-86E48B60BCCF}"/>
              </a:ext>
            </a:extLst>
          </p:cNvPr>
          <p:cNvSpPr txBox="1"/>
          <p:nvPr/>
        </p:nvSpPr>
        <p:spPr>
          <a:xfrm>
            <a:off x="6846190" y="737432"/>
            <a:ext cx="4717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ZAPRASZAMY</a:t>
            </a:r>
          </a:p>
        </p:txBody>
      </p:sp>
    </p:spTree>
    <p:extLst>
      <p:ext uri="{BB962C8B-B14F-4D97-AF65-F5344CB8AC3E}">
        <p14:creationId xmlns:p14="http://schemas.microsoft.com/office/powerpoint/2010/main" val="265456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usty obiekt graficzny5">
            <a:extLst>
              <a:ext uri="{FF2B5EF4-FFF2-40B4-BE49-F238E27FC236}">
                <a16:creationId xmlns:a16="http://schemas.microsoft.com/office/drawing/2014/main" xmlns="" id="{D21930E7-69E6-4984-B35C-BF126AE6F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7752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105BE9A-E293-4DF2-99DE-6A4D58ECC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05841"/>
            <a:ext cx="3951524" cy="934465"/>
          </a:xfrm>
        </p:spPr>
        <p:txBody>
          <a:bodyPr anchor="b">
            <a:noAutofit/>
          </a:bodyPr>
          <a:lstStyle/>
          <a:p>
            <a:r>
              <a:rPr lang="pl-PL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LOKALIZACJA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35C491E-95DD-44C3-919A-781D78DA5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443480"/>
            <a:ext cx="5309270" cy="3481832"/>
          </a:xfrm>
        </p:spPr>
        <p:txBody>
          <a:bodyPr anchor="t">
            <a:normAutofit lnSpcReduction="10000"/>
          </a:bodyPr>
          <a:lstStyle/>
          <a:p>
            <a:pPr marL="215900" lvl="0" indent="-215900" algn="just"/>
            <a:r>
              <a:rPr lang="pl-PL" sz="1600" dirty="0">
                <a:solidFill>
                  <a:schemeClr val="accent2">
                    <a:lumMod val="50000"/>
                  </a:schemeClr>
                </a:solidFill>
                <a:cs typeface="Cavolini" panose="03000502040302020204" pitchFamily="66" charset="0"/>
              </a:rPr>
              <a:t>Dworek </a:t>
            </a: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  <a:cs typeface="Cavolini" panose="03000502040302020204" pitchFamily="66" charset="0"/>
              </a:rPr>
              <a:t>położony jest  na obrzeżach  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cs typeface="Cavolini" panose="03000502040302020204" pitchFamily="66" charset="0"/>
              </a:rPr>
              <a:t>miasta, do którego bez problemu można wybrać </a:t>
            </a: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  <a:cs typeface="Cavolini" panose="03000502040302020204" pitchFamily="66" charset="0"/>
              </a:rPr>
              <a:t>się, 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cs typeface="Cavolini" panose="03000502040302020204" pitchFamily="66" charset="0"/>
              </a:rPr>
              <a:t>spacerując i podziwiając pobliskie krajobrazy.</a:t>
            </a:r>
            <a:endParaRPr lang="pl-PL" dirty="0"/>
          </a:p>
          <a:p>
            <a:pPr marL="215900" indent="-215900" algn="just"/>
            <a:r>
              <a:rPr lang="pl-PL" sz="1600" dirty="0">
                <a:solidFill>
                  <a:schemeClr val="accent2">
                    <a:lumMod val="50000"/>
                  </a:schemeClr>
                </a:solidFill>
                <a:cs typeface="Cavolini"/>
              </a:rPr>
              <a:t>Bardzo blisko znajduje się leśna polana, która  jest wykorzystywana przez nasz ośrodek.</a:t>
            </a:r>
          </a:p>
          <a:p>
            <a:pPr algn="just"/>
            <a:r>
              <a:rPr lang="pl-PL" sz="1600" dirty="0"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Pensjonat</a:t>
            </a:r>
            <a:r>
              <a:rPr lang="pl-PL" sz="160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 „Pan Tadeusz” </a:t>
            </a:r>
            <a:r>
              <a:rPr lang="pl-PL" sz="1600" dirty="0" smtClean="0"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znajduje się </a:t>
            </a:r>
            <a:r>
              <a:rPr lang="pl-PL" sz="1600" i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 </a:t>
            </a:r>
            <a:r>
              <a:rPr lang="pl-PL" sz="160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na niewielkim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  </a:t>
            </a:r>
            <a:r>
              <a:rPr lang="pl-PL" sz="160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wzgórzu, z którego można podziwiać 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otaczają</a:t>
            </a:r>
            <a:r>
              <a:rPr lang="pl-PL" sz="160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 go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 </a:t>
            </a:r>
            <a:r>
              <a:rPr lang="pl-PL" sz="160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 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przyrodę</a:t>
            </a:r>
            <a:r>
              <a:rPr lang="pl-PL" sz="160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. 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Wschody i  zachody </a:t>
            </a:r>
            <a:r>
              <a:rPr lang="pl-PL" sz="160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 słońca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 </a:t>
            </a:r>
            <a:r>
              <a:rPr lang="pl-PL" sz="160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 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oglądane z perspektywy tego wzniesienia urzekają wszystkich wypoczywających</a:t>
            </a:r>
            <a:r>
              <a:rPr lang="pl-PL" sz="160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Tahoma"/>
              </a:rPr>
              <a:t>.</a:t>
            </a:r>
          </a:p>
          <a:p>
            <a:pPr marL="215900" indent="-215900" algn="just"/>
            <a:r>
              <a:rPr lang="pl-PL" sz="1600" dirty="0"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Calibri Light"/>
              </a:rPr>
              <a:t>Ulokowanie  kompleksu wypoczynkowego nad</a:t>
            </a:r>
            <a:r>
              <a:rPr lang="pl-PL" sz="160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Calibri Light"/>
              </a:rPr>
              <a:t> brzegiem ruczaju </a:t>
            </a:r>
            <a:r>
              <a:rPr lang="pl-PL" sz="1600" dirty="0"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Calibri Light"/>
              </a:rPr>
              <a:t>czyni go  </a:t>
            </a:r>
            <a:r>
              <a:rPr lang="pl-PL" sz="160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a typeface="Lucida Sans Unicode" pitchFamily="2"/>
                <a:cs typeface="Calibri Light"/>
              </a:rPr>
              <a:t>świetnym miejscem na punkt piknikowy. Nieopodal znajduje się szlak, na którym goście mogą podróżować soplicowską bryczką.</a:t>
            </a:r>
          </a:p>
          <a:p>
            <a:pPr marL="215900" indent="-215900"/>
            <a:endParaRPr lang="pl-PL" sz="1200" b="1" i="0" dirty="0">
              <a:ln>
                <a:noFill/>
              </a:ln>
              <a:latin typeface="+mj-lt"/>
              <a:ea typeface="Lucida Sans Unicode" pitchFamily="2"/>
              <a:cs typeface="Tahoma" pitchFamily="2"/>
            </a:endParaRPr>
          </a:p>
          <a:p>
            <a:pPr marL="215900" lvl="0" indent="-215900"/>
            <a:endParaRPr lang="pl-PL" sz="1200" b="1" dirty="0">
              <a:latin typeface="+mj-lt"/>
              <a:cs typeface="Cavolini" panose="03000502040302020204" pitchFamily="66" charset="0"/>
            </a:endParaRP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3118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xmlns="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drzewo, trawa, dom, zewnętrzne&#10;&#10;Opis wygenerowany automatycznie">
            <a:extLst>
              <a:ext uri="{FF2B5EF4-FFF2-40B4-BE49-F238E27FC236}">
                <a16:creationId xmlns:a16="http://schemas.microsoft.com/office/drawing/2014/main" xmlns="" id="{5048D1AA-8F22-4781-859B-CD5435652A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5" t="8749" r="1" b="342"/>
          <a:stretch/>
        </p:blipFill>
        <p:spPr>
          <a:xfrm>
            <a:off x="0" y="0"/>
            <a:ext cx="866849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E38721-CEC8-4088-B723-4A97418B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684" y="342753"/>
            <a:ext cx="4409276" cy="49568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Z radością pragniemy poinformować, że nasz  o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środek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został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odnowiony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Dzięki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temu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zapewniamy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P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aństwu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szereg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rozrywek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a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także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komfort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dobre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samopoczucie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ponieważ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robimy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wszystko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co w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naszej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mocy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, aby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każdy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gość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mógł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poczuć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się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jak we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własnym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zaciszu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domowym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pl-PL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/>
              </a:rPr>
              <a:t>Dworek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ahoma"/>
              </a:rPr>
              <a:t>„Pan </a:t>
            </a:r>
            <a:r>
              <a:rPr lang="pl-PL" sz="2000" dirty="0" err="1">
                <a:solidFill>
                  <a:schemeClr val="accent2">
                    <a:lumMod val="50000"/>
                  </a:schemeClr>
                </a:solidFill>
                <a:latin typeface="+mn-lt"/>
                <a:cs typeface="Tahoma"/>
              </a:rPr>
              <a:t>Tedeusz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+mn-lt"/>
                <a:cs typeface="Tahoma"/>
              </a:rPr>
              <a:t>"</a:t>
            </a:r>
            <a:r>
              <a:rPr lang="pl-PL" sz="2000" b="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 </a:t>
            </a:r>
            <a:r>
              <a:rPr lang="pl-PL" sz="2000" b="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zbudowany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jest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z</a:t>
            </a:r>
            <a:r>
              <a:rPr lang="pl-PL" sz="2000" b="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 drewna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,</a:t>
            </a:r>
            <a:r>
              <a:rPr lang="pl-PL" sz="2000" b="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 lecz ściany mamy pobielane odpowiednią farbą, która nie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 wywołuje alergii u naszych gości</a:t>
            </a:r>
            <a:r>
              <a:rPr lang="pl-PL" sz="2000" b="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. Biel </a:t>
            </a:r>
            <a:r>
              <a:rPr lang="pl-PL" sz="2000" b="0" i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elewacji niesamowicie </a:t>
            </a:r>
            <a:r>
              <a:rPr lang="pl-PL" sz="2000" b="0" i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+mn-lt"/>
                <a:ea typeface="Lucida Sans Unicode" pitchFamily="2"/>
                <a:cs typeface="Tahoma"/>
              </a:rPr>
              <a:t>komponuje się z otaczającą go zielenią pobliskiego gaju.</a:t>
            </a:r>
            <a:r>
              <a:rPr lang="pl-PL" sz="2000" b="0" i="0" dirty="0">
                <a:ln>
                  <a:noFill/>
                </a:ln>
                <a:latin typeface="+mn-lt"/>
                <a:ea typeface="Lucida Sans Unicode" pitchFamily="2"/>
                <a:cs typeface="Tahoma" pitchFamily="2"/>
              </a:rPr>
              <a:t/>
            </a:r>
            <a:br>
              <a:rPr lang="pl-PL" sz="2000" b="0" i="0" dirty="0">
                <a:ln>
                  <a:noFill/>
                </a:ln>
                <a:latin typeface="+mn-lt"/>
                <a:ea typeface="Lucida Sans Unicode" pitchFamily="2"/>
                <a:cs typeface="Tahoma" pitchFamily="2"/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1900" dirty="0"/>
              <a:t/>
            </a:r>
            <a:br>
              <a:rPr lang="en-US" sz="1900" dirty="0"/>
            </a:br>
            <a:endParaRPr lang="en-US" sz="1900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3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BBD5B30-C741-4E67-AFD8-17917090AB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usty obiekt graficzny20">
            <a:extLst>
              <a:ext uri="{FF2B5EF4-FFF2-40B4-BE49-F238E27FC236}">
                <a16:creationId xmlns:a16="http://schemas.microsoft.com/office/drawing/2014/main" xmlns="" id="{191C342D-AFDD-4755-A177-D65007C3AF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895" r="25627" b="-2"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  <a:noFill/>
        </p:spPr>
      </p:pic>
      <p:pic>
        <p:nvPicPr>
          <p:cNvPr id="4" name="Pusty obiekt graficzny7">
            <a:extLst>
              <a:ext uri="{FF2B5EF4-FFF2-40B4-BE49-F238E27FC236}">
                <a16:creationId xmlns:a16="http://schemas.microsoft.com/office/drawing/2014/main" xmlns="" id="{CED0B85A-01BA-4194-9AED-AAD40F74E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1974" r="-2" b="35253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</p:spPr>
      </p:pic>
      <p:pic>
        <p:nvPicPr>
          <p:cNvPr id="5" name="Pusty obiekt graficzny16">
            <a:extLst>
              <a:ext uri="{FF2B5EF4-FFF2-40B4-BE49-F238E27FC236}">
                <a16:creationId xmlns:a16="http://schemas.microsoft.com/office/drawing/2014/main" xmlns="" id="{7190B8BC-DBAD-48BA-8A26-4A526DF8C1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3953" b="4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189BBEAA-BB93-4878-8C95-3C8AADE2E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D529C0C6-AAEB-4982-A9E6-BC6A8B2AEF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4C74C0-C2D1-476F-974B-8B0B2F4B0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30540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/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Na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terenie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naszego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dworku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 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zapewniamy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także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szereg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różnych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rozrywek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,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które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pomagają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w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zagospodarowaniu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wolego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czasu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i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zbliżają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do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siebie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wypoczywających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gości</a:t>
            </a: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.</a:t>
            </a:r>
            <a:b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rPr>
            </a:br>
            <a:endParaRPr lang="en-US" sz="2400" kern="1200" dirty="0">
              <a:solidFill>
                <a:schemeClr val="accent2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0D36F24-5EC0-4A09-9836-6580E1D4B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C0B334E-66E0-442A-8306-19629EC2DC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76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usty obiekt graficzny17">
            <a:extLst>
              <a:ext uri="{FF2B5EF4-FFF2-40B4-BE49-F238E27FC236}">
                <a16:creationId xmlns:a16="http://schemas.microsoft.com/office/drawing/2014/main" xmlns="" id="{CF17B532-ABD2-4EB8-A753-D93A4D602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0526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BAE65A-0E4A-4B73-963C-210BBA84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pl-PL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POLOWANIA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68FCF7A-73E8-4077-896C-7C0CB93EC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Najbardziej popularne jest u nas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polowanie na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dużego zwierza w pobliskim borze.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Pragniemy zapewnić, że tego typu atrakcję organizują osoby    odpowiednio wykwalifikowane. Każdy więc może spróbować swoich sił jako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myśliwy,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ale zabawa ta, ze względu na bezpieczeństwo jest dozwolona od 18 lat.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4185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usty obiekt graficzny18">
            <a:extLst>
              <a:ext uri="{FF2B5EF4-FFF2-40B4-BE49-F238E27FC236}">
                <a16:creationId xmlns:a16="http://schemas.microsoft.com/office/drawing/2014/main" xmlns="" id="{2CE81032-4815-46DA-AA94-A3C8B9005B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619" r="7993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xmlns="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xmlns="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552443-57CE-473E-8203-1A5579D9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pl-PL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GRZYBOBRANIE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B8EA4D8-FE69-48D6-9D95-A96EAD61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629406" cy="3207258"/>
          </a:xfrm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W okresie jesiennym nasz dwór zachęca do rywalizacji między przebywającymi w zbieraniu skarbów </a:t>
            </a:r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</a:rPr>
              <a:t>z soplicowskiego  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lasu. Ta grupa, która zbierze najwięcej grzybów,  dostaje 20% zniżkę na pobyt w naszym  ośrodku. Dla reszty uczestników </a:t>
            </a:r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</a:rPr>
              <a:t> przewidziane są 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nagrody pocieszenia.</a:t>
            </a:r>
          </a:p>
          <a:p>
            <a:endParaRPr lang="pl-PL" sz="17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1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usty obiekt graficzny19">
            <a:extLst>
              <a:ext uri="{FF2B5EF4-FFF2-40B4-BE49-F238E27FC236}">
                <a16:creationId xmlns:a16="http://schemas.microsoft.com/office/drawing/2014/main" xmlns="" id="{756B2BE8-02AA-4EFB-84AA-C97FFAEF2C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12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xmlns="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85DCC7-D6D1-43F2-92A4-598E9613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pl-PL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OGNISKO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8932B88-5A05-47DB-B9D0-80C508F27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pPr marL="0" indent="0" algn="just">
              <a:buNone/>
            </a:pP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Na zakończenie pobytu w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pensjonacie „Pan Tadeusz” organizujemy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zabawę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taneczną, która rozpoczynamy polonezem,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i ognisko pożegnalne. Każdy jest mile widziany. Podczas zabawy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 przewidziane są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tańce wokół ogniska i wspólny śpiew.  W każdym sezonie spotkania przy ognisku cieszą się 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>dużym zainteresowaniem </a:t>
            </a:r>
            <a:r>
              <a:rPr lang="pl-PL" sz="2000" dirty="0">
                <a:solidFill>
                  <a:schemeClr val="accent2">
                    <a:lumMod val="50000"/>
                  </a:schemeClr>
                </a:solidFill>
              </a:rPr>
              <a:t>gości. </a:t>
            </a:r>
            <a:endParaRPr lang="pl-PL" sz="2000" dirty="0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9048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posiłek&#10;&#10;Opis wygenerowany automatycznie">
            <a:extLst>
              <a:ext uri="{FF2B5EF4-FFF2-40B4-BE49-F238E27FC236}">
                <a16:creationId xmlns:a16="http://schemas.microsoft.com/office/drawing/2014/main" xmlns="" id="{AB4FE0F0-E8B0-42DB-A9BC-31314E931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623B67-4E97-40FE-A757-2FDD604B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pl-PL" sz="3600" dirty="0">
                <a:solidFill>
                  <a:schemeClr val="accent2">
                    <a:lumMod val="50000"/>
                  </a:schemeClr>
                </a:solidFill>
                <a:effectLst>
                  <a:outerShdw dist="17961" dir="2700000">
                    <a:scrgbClr r="0" g="0" b="0"/>
                  </a:outerShdw>
                </a:effectLst>
                <a:latin typeface="+mn-lt"/>
              </a:rPr>
              <a:t>Menu „Pana Tadeusza”</a:t>
            </a:r>
            <a:endParaRPr lang="pl-PL" sz="3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803B7BC-7505-4FF5-B279-184D01B02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3657981" cy="320725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Potrawy, które  podajemy gościom,  są </a:t>
            </a:r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</a:rPr>
              <a:t>przygotowywane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  według staropolskich przepisów.  Nasz kucharz dokłada wszelkich starań, aby jego potrawy były rozkoszą </a:t>
            </a:r>
            <a:r>
              <a:rPr lang="pl-PL" sz="2400" dirty="0" smtClean="0">
                <a:solidFill>
                  <a:schemeClr val="accent2">
                    <a:lumMod val="50000"/>
                  </a:schemeClr>
                </a:solidFill>
              </a:rPr>
              <a:t>kulinarną dla podniebień wyjątkowych gości.</a:t>
            </a: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pl-PL" sz="2400" dirty="0">
              <a:solidFill>
                <a:schemeClr val="accent2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85560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93E9B640-E416-40A1-A398-9B0FFD9BE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266F15-7DE4-4A68-8D5B-25E9432B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919" y="2065402"/>
            <a:ext cx="3340962" cy="466153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1300" b="1" i="0" dirty="0">
                <a:solidFill>
                  <a:srgbClr val="000000"/>
                </a:solidFill>
                <a:effectLst/>
                <a:latin typeface="+mn-lt"/>
              </a:rPr>
              <a:t>DANIA MIĘSNE: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Chołodziec Litewski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Bigos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Zrazy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Raki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Kurczęta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Kisiel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Pieczyste (pieczeń z różnych gatunków mięs)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Dziczyzna - comber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1" i="0" dirty="0">
                <a:solidFill>
                  <a:srgbClr val="000000"/>
                </a:solidFill>
                <a:effectLst/>
                <a:latin typeface="+mn-lt"/>
              </a:rPr>
              <a:t>WAZY - (zupy)</a:t>
            </a:r>
            <a:r>
              <a:rPr lang="pl-PL" sz="1300" b="1" dirty="0">
                <a:latin typeface="+mn-lt"/>
              </a:rPr>
              <a:t/>
            </a:r>
            <a:br>
              <a:rPr lang="pl-PL" sz="1300" b="1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barszcz królewski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rosół staropolski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</a:t>
            </a:r>
            <a:r>
              <a:rPr lang="pl-PL" sz="1300" b="0" i="0" dirty="0" err="1">
                <a:solidFill>
                  <a:srgbClr val="000000"/>
                </a:solidFill>
                <a:effectLst/>
                <a:latin typeface="+mn-lt"/>
              </a:rPr>
              <a:t>Kontuzy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 -bulion z kurczęta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</a:t>
            </a:r>
            <a:r>
              <a:rPr lang="pl-PL" sz="1300" b="0" i="0" dirty="0" err="1">
                <a:solidFill>
                  <a:srgbClr val="000000"/>
                </a:solidFill>
                <a:effectLst/>
                <a:latin typeface="+mn-lt"/>
              </a:rPr>
              <a:t>Arkas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 - potrawa z mleka słodkiego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Chłodnik zabielany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1" i="0" dirty="0">
                <a:solidFill>
                  <a:srgbClr val="000000"/>
                </a:solidFill>
                <a:effectLst/>
                <a:latin typeface="+mn-lt"/>
              </a:rPr>
              <a:t>RYBY: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Łososie suche dunajeckie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</a:t>
            </a:r>
            <a:r>
              <a:rPr lang="pl-PL" sz="1300" b="0" i="0" dirty="0" err="1">
                <a:solidFill>
                  <a:srgbClr val="000000"/>
                </a:solidFill>
                <a:effectLst/>
                <a:latin typeface="+mn-lt"/>
              </a:rPr>
              <a:t>Kawijary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 weneckie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</a:t>
            </a:r>
            <a:r>
              <a:rPr lang="pl-PL" sz="1300" b="0" i="0" dirty="0" err="1">
                <a:solidFill>
                  <a:srgbClr val="000000"/>
                </a:solidFill>
                <a:effectLst/>
                <a:latin typeface="+mn-lt"/>
              </a:rPr>
              <a:t>Kawijary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 tureckie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Szczuki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Flądry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Karpie Ćwiki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Karpie szlachetne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Sekret kucharski - ryba nie krojona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Rydze świeże, solone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1" dirty="0">
                <a:latin typeface="+mn-lt"/>
              </a:rPr>
              <a:t/>
            </a:r>
            <a:br>
              <a:rPr lang="pl-PL" sz="1300" b="1" dirty="0">
                <a:latin typeface="+mn-lt"/>
              </a:rPr>
            </a:br>
            <a:r>
              <a:rPr lang="pl-PL" sz="1300" b="1" i="0" dirty="0">
                <a:solidFill>
                  <a:srgbClr val="000000"/>
                </a:solidFill>
                <a:effectLst/>
                <a:latin typeface="+mn-lt"/>
              </a:rPr>
              <a:t>WĘDLINY: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Półgęski tłuste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</a:t>
            </a:r>
            <a:r>
              <a:rPr lang="pl-PL" sz="1300" b="0" i="0" dirty="0" err="1">
                <a:solidFill>
                  <a:srgbClr val="000000"/>
                </a:solidFill>
                <a:effectLst/>
                <a:latin typeface="+mn-lt"/>
              </a:rPr>
              <a:t>Kumpia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 - wieprzowa szynka wędzona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- Skrzydliki </a:t>
            </a:r>
            <a:r>
              <a:rPr lang="pl-PL" sz="1300" b="0" i="0" dirty="0" err="1">
                <a:solidFill>
                  <a:srgbClr val="000000"/>
                </a:solidFill>
                <a:effectLst/>
                <a:latin typeface="+mn-lt"/>
              </a:rPr>
              <a:t>ozoru</a:t>
            </a:r>
            <a:r>
              <a:rPr lang="pl-PL" sz="1300" b="0" i="0" dirty="0">
                <a:solidFill>
                  <a:srgbClr val="000000"/>
                </a:solidFill>
                <a:effectLst/>
                <a:latin typeface="+mn-lt"/>
              </a:rPr>
              <a:t> -płatki z języków zwierząt</a:t>
            </a:r>
            <a:r>
              <a:rPr lang="pl-PL" sz="1300" dirty="0">
                <a:latin typeface="+mn-lt"/>
              </a:rPr>
              <a:t/>
            </a:r>
            <a:br>
              <a:rPr lang="pl-PL" sz="1300" dirty="0">
                <a:latin typeface="+mn-lt"/>
              </a:rPr>
            </a:br>
            <a:endParaRPr lang="en-US" sz="13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5" name="Symbol zastępczy zawartości 4" descr="Obraz zawierający żywność, talerz, naczynie, różny&#10;&#10;Opis wygenerowany automatycznie">
            <a:extLst>
              <a:ext uri="{FF2B5EF4-FFF2-40B4-BE49-F238E27FC236}">
                <a16:creationId xmlns:a16="http://schemas.microsoft.com/office/drawing/2014/main" xmlns="" id="{81032536-55C9-4356-8804-A517C0E6F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2" r="18848" b="1"/>
          <a:stretch/>
        </p:blipFill>
        <p:spPr>
          <a:xfrm>
            <a:off x="1" y="10"/>
            <a:ext cx="3547146" cy="4136056"/>
          </a:xfrm>
          <a:prstGeom prst="rect">
            <a:avLst/>
          </a:prstGeom>
        </p:spPr>
      </p:pic>
      <p:pic>
        <p:nvPicPr>
          <p:cNvPr id="7" name="Obraz 6" descr="Obraz zawierający różowy, materiał, zupa&#10;&#10;Opis wygenerowany automatycznie">
            <a:extLst>
              <a:ext uri="{FF2B5EF4-FFF2-40B4-BE49-F238E27FC236}">
                <a16:creationId xmlns:a16="http://schemas.microsoft.com/office/drawing/2014/main" xmlns="" id="{C838067B-B0D9-45FD-BBFA-3732DC971C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r="1363" b="-2"/>
          <a:stretch/>
        </p:blipFill>
        <p:spPr>
          <a:xfrm>
            <a:off x="20" y="4241540"/>
            <a:ext cx="3547126" cy="2616461"/>
          </a:xfrm>
          <a:prstGeom prst="rect">
            <a:avLst/>
          </a:prstGeom>
        </p:spPr>
      </p:pic>
      <p:pic>
        <p:nvPicPr>
          <p:cNvPr id="9" name="Obraz 8" descr="Obraz zawierający drewniane, naczynie, posiłek&#10;&#10;Opis wygenerowany automatycznie">
            <a:extLst>
              <a:ext uri="{FF2B5EF4-FFF2-40B4-BE49-F238E27FC236}">
                <a16:creationId xmlns:a16="http://schemas.microsoft.com/office/drawing/2014/main" xmlns="" id="{658D10CD-EDA4-4F5B-8C4C-5494798C3F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3" r="24157"/>
          <a:stretch/>
        </p:blipFill>
        <p:spPr>
          <a:xfrm>
            <a:off x="3665256" y="10"/>
            <a:ext cx="4329273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14A821F-8663-46BA-8CC0-D4C44F639F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80499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75918" y="4177748"/>
            <a:ext cx="332539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056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262</Words>
  <Application>Microsoft Office PowerPoint</Application>
  <PresentationFormat>Niestandardowy</PresentationFormat>
  <Paragraphs>28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Ostatni zajazd na Litwie „Pan Tadeusz” zaprasza  na weekend</vt:lpstr>
      <vt:lpstr>LOKALIZACJA:</vt:lpstr>
      <vt:lpstr>Z radością pragniemy poinformować, że nasz  ośrodek został odnowiony. Dzięki temu zapewniamy Państwu szereg rozrywek, a także komfort i dobre samopoczucie, ponieważ robimy wszystko, co w naszej mocy, aby każdy gość mógł poczuć się jak we własnym zaciszu domowym. Dworek „Pan Tedeusz"  zbudowany jest z drewna, lecz ściany mamy pobielane odpowiednią farbą, która nie wywołuje alergii u naszych gości. Biel elewacji niesamowicie komponuje się z otaczającą go zielenią pobliskiego gaju.   </vt:lpstr>
      <vt:lpstr>Na terenie naszego dworku  zapewniamy także szereg różnych rozrywek, które pomagają w zagospodarowaniu wolego czasu i zbliżają do siebie wypoczywających gości. </vt:lpstr>
      <vt:lpstr>POLOWANIA</vt:lpstr>
      <vt:lpstr>GRZYBOBRANIE</vt:lpstr>
      <vt:lpstr>OGNISKO</vt:lpstr>
      <vt:lpstr>Menu „Pana Tadeusza”</vt:lpstr>
      <vt:lpstr>DANIA MIĘSNE: - Chołodziec Litewski - Bigos - Zrazy - Raki - Kurczęta - Kisiel - Pieczyste (pieczeń z różnych gatunków mięs) - Dziczyzna - comber  WAZY - (zupy) - barszcz królewski - rosół staropolski - Kontuzy -bulion z kurczęta - Arkas - potrawa z mleka słodkiego - Chłodnik zabielany  RYBY: - Łososie suche dunajeckie - Kawijary weneckie - Kawijary tureckie - Szczuki - Flądry - Karpie Ćwiki - Karpie szlachetne - Sekret kucharski - ryba nie krojona - Rydze świeże, solone  WĘDLINY: - Półgęski tłuste - Kumpia - wieprzowa szynka wędzona - Skrzydliki ozoru -płatki z języków zwierząt </vt:lpstr>
      <vt:lpstr>WETY - (desery) - Arbuz - Winogrona - Brunele - śliwki - Legumina - Blemas - galaretka migdałowa  NAPOJE: - Herbata - Kawa + śmietana - Mleko - Miód - Kompoty  NAPOJE  ALKOHOLOWE: - "Węgrzyn" - wino węgierskie - "Malaga" - wino hiszpańskie (deserowe) - "Lipiec" - miód lipowy - "Dębniak" - miód pitny - "Bernardynka" - nalewka ziołowa - Wódka - "Gold wasser" - wódka gdańska - Szampan - Tokaj - Ponch - Piwo - Gorące bielone śmietaną piwo z twarogiem</vt:lpstr>
      <vt:lpstr>CENNIK</vt:lpstr>
      <vt:lpstr>Mamy nadzieję, że nasza oferta spełnia państwa oczekiwania.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Ostatni zajazd na Litwie „Pan Tadeusz” zaprasza na weekend</dc:title>
  <dc:creator>Lusawa, Iwona</dc:creator>
  <cp:lastModifiedBy>admin</cp:lastModifiedBy>
  <cp:revision>131</cp:revision>
  <dcterms:created xsi:type="dcterms:W3CDTF">2021-04-11T19:20:49Z</dcterms:created>
  <dcterms:modified xsi:type="dcterms:W3CDTF">2021-04-20T08:09:03Z</dcterms:modified>
</cp:coreProperties>
</file>